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9" r:id="rId2"/>
    <p:sldId id="270" r:id="rId3"/>
    <p:sldId id="260" r:id="rId4"/>
    <p:sldId id="265" r:id="rId5"/>
    <p:sldId id="266" r:id="rId6"/>
    <p:sldId id="267" r:id="rId7"/>
    <p:sldId id="268" r:id="rId8"/>
    <p:sldId id="264" r:id="rId9"/>
    <p:sldId id="258" r:id="rId10"/>
    <p:sldId id="262" r:id="rId11"/>
    <p:sldId id="257" r:id="rId12"/>
    <p:sldId id="263" r:id="rId13"/>
    <p:sldId id="269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 varScale="1">
        <p:scale>
          <a:sx n="48" d="100"/>
          <a:sy n="48" d="100"/>
        </p:scale>
        <p:origin x="-11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286C47-E437-486A-A826-EB86C64ACEE2}" type="datetimeFigureOut">
              <a:rPr lang="es-ES" smtClean="0"/>
              <a:pPr/>
              <a:t>14/01/2011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5680E-D929-4183-BAF8-B5CCD6D1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5680E-D929-4183-BAF8-B5CCD6D1D8B7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5680E-D929-4183-BAF8-B5CCD6D1D8B7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A9CC248-BD68-4999-ADB4-72E9ED989AED}" type="datetime1">
              <a:rPr lang="es-ES" smtClean="0"/>
              <a:pPr/>
              <a:t>14/01/2011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s-ES" smtClean="0"/>
              <a:t>Fuente: El  Pais</a:t>
            </a:r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4B26FE2-7344-4EE1-A157-7783BF7A77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E00D-C878-45C2-87F4-322293E3D6FA}" type="datetime1">
              <a:rPr lang="es-ES" smtClean="0"/>
              <a:pPr/>
              <a:t>14/01/2011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Fuente: El  Pais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26FE2-7344-4EE1-A157-7783BF7A77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5D2-5CFB-4FE6-A323-DC3C0BF29490}" type="datetime1">
              <a:rPr lang="es-ES" smtClean="0"/>
              <a:pPr/>
              <a:t>14/01/2011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Fuente: El  Pais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26FE2-7344-4EE1-A157-7783BF7A77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D5DF45C-2A36-457D-B53C-15FDA3C2788D}" type="datetime1">
              <a:rPr lang="es-ES" smtClean="0"/>
              <a:pPr/>
              <a:t>14/01/2011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s-ES" smtClean="0"/>
              <a:t>Fuente: El  Pais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26FE2-7344-4EE1-A157-7783BF7A77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F26FAB1-76C2-4B51-84CF-CDB1615434D7}" type="datetime1">
              <a:rPr lang="es-ES" smtClean="0"/>
              <a:pPr/>
              <a:t>14/01/2011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s-ES" smtClean="0"/>
              <a:t>Fuente: El  Pais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4B26FE2-7344-4EE1-A157-7783BF7A773A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0E09CC4-309C-49CF-BCD9-BEE9DB14CCB9}" type="datetime1">
              <a:rPr lang="es-ES" smtClean="0"/>
              <a:pPr/>
              <a:t>14/01/2011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s-ES" smtClean="0"/>
              <a:t>Fuente: El  Pais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4B26FE2-7344-4EE1-A157-7783BF7A77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E400D4F-2B5C-4C31-AA6C-DBBDAEE6D1AE}" type="datetime1">
              <a:rPr lang="es-ES" smtClean="0"/>
              <a:pPr/>
              <a:t>14/01/2011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s-ES" smtClean="0"/>
              <a:t>Fuente: El  Pais</a:t>
            </a: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4B26FE2-7344-4EE1-A157-7783BF7A77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85DDC-E57E-4175-91DE-0D9EE7E5366C}" type="datetime1">
              <a:rPr lang="es-ES" smtClean="0"/>
              <a:pPr/>
              <a:t>14/01/2011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Fuente: El  Pais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26FE2-7344-4EE1-A157-7783BF7A77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722A88E-A501-4A0E-A191-D6132294513A}" type="datetime1">
              <a:rPr lang="es-ES" smtClean="0"/>
              <a:pPr/>
              <a:t>14/01/2011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s-ES" smtClean="0"/>
              <a:t>Fuente: El  Pais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4B26FE2-7344-4EE1-A157-7783BF7A77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D7C092D-5CC9-4283-A77F-8B1539975A6E}" type="datetime1">
              <a:rPr lang="es-ES" smtClean="0"/>
              <a:pPr/>
              <a:t>14/01/2011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s-ES" smtClean="0"/>
              <a:t>Fuente: El  Pais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4B26FE2-7344-4EE1-A157-7783BF7A77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C8E1545-4E49-4925-B8E5-9BC225121153}" type="datetime1">
              <a:rPr lang="es-ES" smtClean="0"/>
              <a:pPr/>
              <a:t>14/01/2011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s-ES" smtClean="0"/>
              <a:t>Fuente: El  Pais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4B26FE2-7344-4EE1-A157-7783BF7A77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39690CA-9006-495E-9658-A5C2A5C977F2}" type="datetime1">
              <a:rPr lang="es-ES" smtClean="0"/>
              <a:pPr/>
              <a:t>14/01/2011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Fuente: El  Pais</a:t>
            </a: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4B26FE2-7344-4EE1-A157-7783BF7A77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Documents%20and%20Settings\MERCHE\Escritorio\teorias\La%20cancin%20de%20la%20LOGSE.wmv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Documents%20and%20Settings\MERCHE\Escritorio\teorias\BFN%20346%20%20%20LA%20ENSEANZA%20(04122007)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58204" cy="6019026"/>
          </a:xfrm>
        </p:spPr>
        <p:txBody>
          <a:bodyPr>
            <a:normAutofit/>
          </a:bodyPr>
          <a:lstStyle/>
          <a:p>
            <a:pPr algn="ctr"/>
            <a:r>
              <a:rPr lang="es-ES" sz="8800" b="1" dirty="0" smtClean="0">
                <a:solidFill>
                  <a:schemeClr val="tx1"/>
                </a:solidFill>
              </a:rPr>
              <a:t>LIBERTARIOS</a:t>
            </a:r>
            <a:endParaRPr lang="es-ES" sz="8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1"/>
            <a:ext cx="8603456" cy="1571611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PROFESORES SIN AUTORIDAD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2250280"/>
            <a:ext cx="8643966" cy="3893364"/>
          </a:xfrm>
        </p:spPr>
        <p:txBody>
          <a:bodyPr>
            <a:normAutofit fontScale="62500" lnSpcReduction="20000"/>
          </a:bodyPr>
          <a:lstStyle/>
          <a:p>
            <a:pPr algn="ctr"/>
            <a:endParaRPr lang="es-ES" dirty="0" smtClean="0"/>
          </a:p>
          <a:p>
            <a:pPr algn="ctr"/>
            <a:endParaRPr lang="es-ES" b="1" dirty="0" smtClean="0"/>
          </a:p>
          <a:p>
            <a:pPr algn="ctr"/>
            <a:r>
              <a:rPr lang="es-ES" sz="7700" b="1" dirty="0" smtClean="0">
                <a:latin typeface="Arial" pitchFamily="34" charset="0"/>
                <a:cs typeface="Arial" pitchFamily="34" charset="0"/>
              </a:rPr>
              <a:t>AUTORIDAD</a:t>
            </a:r>
          </a:p>
          <a:p>
            <a:pPr algn="ctr"/>
            <a:r>
              <a:rPr lang="es-ES" sz="77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s-ES" sz="7700" b="1" dirty="0" smtClean="0">
                <a:latin typeface="Arial" pitchFamily="34" charset="0"/>
                <a:cs typeface="Arial" pitchFamily="34" charset="0"/>
              </a:rPr>
              <a:t>NO</a:t>
            </a:r>
          </a:p>
          <a:p>
            <a:pPr algn="ctr"/>
            <a:endParaRPr lang="es-ES" sz="77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7700" b="1" dirty="0" smtClean="0">
                <a:latin typeface="Arial" pitchFamily="34" charset="0"/>
                <a:cs typeface="Arial" pitchFamily="34" charset="0"/>
              </a:rPr>
              <a:t> AUTORITARISMO</a:t>
            </a:r>
            <a:endParaRPr lang="es-ES" sz="77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40544" y="285729"/>
            <a:ext cx="8062912" cy="571503"/>
          </a:xfrm>
        </p:spPr>
        <p:txBody>
          <a:bodyPr>
            <a:noAutofit/>
          </a:bodyPr>
          <a:lstStyle/>
          <a:p>
            <a:pPr algn="ctr"/>
            <a:r>
              <a:rPr lang="es-ES" sz="4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¿</a:t>
            </a:r>
            <a:r>
              <a:rPr lang="es-E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Herederos de la LOGSE ?</a:t>
            </a: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err="1" smtClean="0"/>
              <a:t>FraF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Fuente: El  Pais</a:t>
            </a:r>
            <a:endParaRPr lang="es-ES"/>
          </a:p>
        </p:txBody>
      </p:sp>
      <p:pic>
        <p:nvPicPr>
          <p:cNvPr id="4" name="La cancin de la LOGSE.wmv">
            <a:hlinkClick r:id="" action="ppaction://media"/>
          </p:cNvPr>
          <p:cNvPicPr>
            <a:picLocks noGrp="1" noRot="1" noChangeAspect="1"/>
          </p:cNvPicPr>
          <p:nvPr>
            <p:ph idx="4294967295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4282" y="1214422"/>
            <a:ext cx="8715436" cy="5357849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40544" y="214290"/>
            <a:ext cx="8062912" cy="2032023"/>
          </a:xfrm>
        </p:spPr>
        <p:txBody>
          <a:bodyPr>
            <a:noAutofit/>
          </a:bodyPr>
          <a:lstStyle/>
          <a:p>
            <a:pPr algn="ctr"/>
            <a:r>
              <a:rPr lang="es-ES" sz="6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FRACASO ESCOLAR ALTO  </a:t>
            </a:r>
            <a:endParaRPr lang="es-ES" sz="6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3393298"/>
          </a:xfrm>
        </p:spPr>
        <p:txBody>
          <a:bodyPr>
            <a:normAutofit/>
          </a:bodyPr>
          <a:lstStyle/>
          <a:p>
            <a:pPr algn="ctr"/>
            <a:endParaRPr lang="es-ES" dirty="0" smtClean="0"/>
          </a:p>
          <a:p>
            <a:pPr algn="ctr"/>
            <a:endParaRPr lang="es-ES" dirty="0" smtClean="0"/>
          </a:p>
          <a:p>
            <a:pPr algn="ctr"/>
            <a:r>
              <a:rPr lang="es-ES" sz="4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BAJO NIVEL EN LAS AULAS</a:t>
            </a:r>
            <a:endParaRPr lang="es-ES" sz="4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LAS NORMAS SON NECESARIAS PARA LA CONVIVENCIA</a:t>
            </a: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Subtítulo"/>
          <p:cNvSpPr>
            <a:spLocks noGrp="1"/>
          </p:cNvSpPr>
          <p:nvPr>
            <p:ph type="subTitle" idx="1"/>
          </p:nvPr>
        </p:nvSpPr>
        <p:spPr>
          <a:xfrm>
            <a:off x="540544" y="2643182"/>
            <a:ext cx="8062912" cy="2500330"/>
          </a:xfrm>
        </p:spPr>
        <p:txBody>
          <a:bodyPr>
            <a:normAutofit/>
          </a:bodyPr>
          <a:lstStyle/>
          <a:p>
            <a:pPr algn="ctr"/>
            <a:r>
              <a:rPr lang="es-ES" sz="6600" b="1" dirty="0" smtClean="0">
                <a:latin typeface="Arial" pitchFamily="34" charset="0"/>
                <a:cs typeface="Arial" pitchFamily="34" charset="0"/>
              </a:rPr>
              <a:t>LAS NORMAS SON UN BIEN COMÚN</a:t>
            </a:r>
            <a:endParaRPr lang="es-ES" sz="6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Definición de anarquía encontrada en el </a:t>
            </a:r>
            <a:r>
              <a:rPr lang="es-ES" dirty="0" err="1" smtClean="0"/>
              <a:t>wordreference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40544" y="2857496"/>
            <a:ext cx="8062912" cy="1785950"/>
          </a:xfrm>
        </p:spPr>
        <p:txBody>
          <a:bodyPr/>
          <a:lstStyle/>
          <a:p>
            <a:pPr algn="ctr"/>
            <a:r>
              <a:rPr lang="es-ES" sz="3200" b="1" dirty="0" smtClean="0">
                <a:latin typeface="Times New Roman" pitchFamily="18" charset="0"/>
                <a:cs typeface="Times New Roman" pitchFamily="18" charset="0"/>
              </a:rPr>
              <a:t>Acracia, desgobierno,  desorden, caos, confusión, guirigay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Fuente: </a:t>
            </a: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wordrefence</a:t>
            </a:r>
            <a:endParaRPr lang="es-E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1357298"/>
            <a:ext cx="8062912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LOGSE Ley de Ordenación General del Sistema Educativo/ España 1990</a:t>
            </a: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71472" y="3357562"/>
            <a:ext cx="8103422" cy="2678918"/>
          </a:xfrm>
        </p:spPr>
        <p:txBody>
          <a:bodyPr>
            <a:normAutofit fontScale="25000" lnSpcReduction="20000"/>
          </a:bodyPr>
          <a:lstStyle/>
          <a:p>
            <a:pPr algn="ctr"/>
            <a:endParaRPr lang="es-ES" b="1" dirty="0" smtClean="0"/>
          </a:p>
          <a:p>
            <a:pPr algn="ctr"/>
            <a:endParaRPr lang="es-ES" b="1" dirty="0" smtClean="0"/>
          </a:p>
          <a:p>
            <a:pPr algn="ctr"/>
            <a:endParaRPr lang="es-ES" b="1" dirty="0" smtClean="0"/>
          </a:p>
          <a:p>
            <a:pPr algn="ctr"/>
            <a:r>
              <a:rPr lang="es-ES" sz="22200" b="1" dirty="0" smtClean="0"/>
              <a:t>Educación </a:t>
            </a:r>
            <a:r>
              <a:rPr lang="es-ES" sz="21600" b="1" dirty="0" smtClean="0"/>
              <a:t>antiautoritaria-libertaria</a:t>
            </a:r>
          </a:p>
          <a:p>
            <a:pPr algn="ctr"/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1514785"/>
            <a:ext cx="91440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5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 sindicato ANPE denuncia en un informe el aumento tambi</a:t>
            </a:r>
            <a:r>
              <a:rPr kumimoji="0" lang="es-ES" sz="5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é</a:t>
            </a:r>
            <a:r>
              <a:rPr kumimoji="0" lang="es-ES" sz="5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 del acoso a docentes a trav</a:t>
            </a:r>
            <a:r>
              <a:rPr kumimoji="0" lang="es-ES" sz="5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é</a:t>
            </a:r>
            <a:r>
              <a:rPr kumimoji="0" lang="es-ES" sz="5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 de las nuevas tecnolog</a:t>
            </a:r>
            <a:r>
              <a:rPr kumimoji="0" lang="es-ES" sz="5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í</a:t>
            </a:r>
            <a:r>
              <a:rPr kumimoji="0" lang="es-ES" sz="5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as</a:t>
            </a:r>
            <a:endParaRPr kumimoji="0" lang="es-ES" sz="5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42910" y="6072206"/>
            <a:ext cx="4186238" cy="785794"/>
          </a:xfrm>
        </p:spPr>
        <p:txBody>
          <a:bodyPr/>
          <a:lstStyle/>
          <a:p>
            <a:pPr algn="l"/>
            <a:r>
              <a:rPr lang="es-ES" sz="1800" dirty="0" smtClean="0"/>
              <a:t>Fuente: El  Mundo</a:t>
            </a:r>
            <a:endParaRPr lang="es-E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1471040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6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La violencia en las aulas provoca ansiedad al 35% de los profesores</a:t>
            </a:r>
            <a:endParaRPr kumimoji="0" lang="es-ES" sz="6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000768"/>
            <a:ext cx="4686304" cy="781953"/>
          </a:xfrm>
        </p:spPr>
        <p:txBody>
          <a:bodyPr/>
          <a:lstStyle/>
          <a:p>
            <a:pPr algn="l"/>
            <a:r>
              <a:rPr lang="es-ES" sz="1800" dirty="0" smtClean="0"/>
              <a:t>Fuente: El  País</a:t>
            </a:r>
            <a:endParaRPr lang="es-E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2072319"/>
            <a:ext cx="9144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Violencia en las aulas,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30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¿es tolerable</a:t>
            </a:r>
            <a:r>
              <a:rPr kumimoji="0" lang="es-E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?</a:t>
            </a: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5929330"/>
            <a:ext cx="4686304" cy="853391"/>
          </a:xfrm>
        </p:spPr>
        <p:txBody>
          <a:bodyPr/>
          <a:lstStyle/>
          <a:p>
            <a:pPr algn="l"/>
            <a:r>
              <a:rPr lang="es-ES" sz="1800" dirty="0" smtClean="0"/>
              <a:t>Fuente: La Opinión</a:t>
            </a:r>
            <a:endParaRPr lang="es-E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1783354"/>
            <a:ext cx="914400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6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Violencia</a:t>
            </a:r>
            <a:r>
              <a:rPr kumimoji="0" lang="es-ES" sz="3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contra el profesorado.</a:t>
            </a:r>
            <a:endParaRPr kumimoji="0" lang="es-ES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Violencia en las aulas.  </a:t>
            </a:r>
            <a:r>
              <a:rPr lang="es-ES" sz="3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es-E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lumnos</a:t>
            </a:r>
            <a:r>
              <a:rPr kumimoji="0" lang="es-ES" sz="32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</a:t>
            </a:r>
            <a:r>
              <a:rPr kumimoji="0" lang="es-E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ontra el profesorado.</a:t>
            </a:r>
            <a:r>
              <a:rPr kumimoji="0" lang="es-ES" sz="4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Frente </a:t>
            </a:r>
            <a:r>
              <a:rPr kumimoji="0" lang="es-E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todo principio de </a:t>
            </a:r>
            <a:r>
              <a:rPr kumimoji="0" lang="es-ES" sz="6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convivencia</a:t>
            </a:r>
            <a:r>
              <a:rPr kumimoji="0" lang="es-E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.. En aumento y sin un horizonte claro en cuanto a soluciones</a:t>
            </a:r>
            <a:r>
              <a:rPr kumimoji="0" lang="es-ES" sz="3200" b="1" i="0" u="none" strike="noStrike" cap="none" normalizeH="0" baseline="0" dirty="0" smtClean="0">
                <a:ln>
                  <a:noFill/>
                </a:ln>
                <a:solidFill>
                  <a:srgbClr val="646D8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s-E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5857893"/>
            <a:ext cx="4543428" cy="923908"/>
          </a:xfrm>
        </p:spPr>
        <p:txBody>
          <a:bodyPr/>
          <a:lstStyle/>
          <a:p>
            <a:pPr algn="l"/>
            <a:r>
              <a:rPr lang="es-ES" sz="1800" dirty="0" smtClean="0"/>
              <a:t>Fuente: La Verdad</a:t>
            </a:r>
            <a:endParaRPr lang="es-ES" sz="1800" dirty="0"/>
          </a:p>
        </p:txBody>
      </p:sp>
    </p:spTree>
  </p:cSld>
  <p:clrMapOvr>
    <a:masterClrMapping/>
  </p:clrMapOvr>
  <p:transition>
    <p:dissolve/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090869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6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Las agresiones de padres a profesores crecen un 50</a:t>
            </a:r>
            <a:r>
              <a:rPr lang="es-ES" sz="6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%</a:t>
            </a:r>
            <a:endParaRPr kumimoji="0" lang="es-ES" sz="6000" b="0" i="0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-642974" y="6000769"/>
            <a:ext cx="4429156" cy="857232"/>
          </a:xfrm>
        </p:spPr>
        <p:txBody>
          <a:bodyPr/>
          <a:lstStyle/>
          <a:p>
            <a:pPr algn="ctr"/>
            <a:r>
              <a:rPr lang="es-ES" sz="1800" smtClean="0"/>
              <a:t>Fuente: El  Pais</a:t>
            </a:r>
            <a:endParaRPr lang="es-E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32614"/>
          </a:xfrm>
        </p:spPr>
        <p:txBody>
          <a:bodyPr/>
          <a:lstStyle/>
          <a:p>
            <a:pPr algn="ctr"/>
            <a:r>
              <a:rPr lang="es-ES" dirty="0" smtClean="0"/>
              <a:t>  </a:t>
            </a:r>
            <a:r>
              <a:rPr lang="es-E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REALIDAD ¿…?</a:t>
            </a: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BFN 346   LA ENSEANZA (04122007).wmv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4282" y="1142984"/>
            <a:ext cx="8572560" cy="5286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476</TotalTime>
  <Words>188</Words>
  <Application>Microsoft Office PowerPoint</Application>
  <PresentationFormat>Presentación en pantalla (4:3)</PresentationFormat>
  <Paragraphs>42</Paragraphs>
  <Slides>13</Slides>
  <Notes>2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Brío</vt:lpstr>
      <vt:lpstr>LIBERTARIOS</vt:lpstr>
      <vt:lpstr>Definición de anarquía encontrada en el wordreference</vt:lpstr>
      <vt:lpstr>LOGSE Ley de Ordenación General del Sistema Educativo/ España 1990</vt:lpstr>
      <vt:lpstr>Diapositiva 4</vt:lpstr>
      <vt:lpstr>Diapositiva 5</vt:lpstr>
      <vt:lpstr>Diapositiva 6</vt:lpstr>
      <vt:lpstr>Diapositiva 7</vt:lpstr>
      <vt:lpstr>Diapositiva 8</vt:lpstr>
      <vt:lpstr>    REALIDAD ¿…?</vt:lpstr>
      <vt:lpstr>PROFESORES SIN AUTORIDAD</vt:lpstr>
      <vt:lpstr>¿Herederos de la LOGSE ?</vt:lpstr>
      <vt:lpstr>FRACASO ESCOLAR ALTO  </vt:lpstr>
      <vt:lpstr>LAS NORMAS SON NECESARIAS PARA LA CONVIVENCIA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Valued Acer Customer</dc:creator>
  <cp:lastModifiedBy>Valued Acer Customer</cp:lastModifiedBy>
  <cp:revision>53</cp:revision>
  <dcterms:created xsi:type="dcterms:W3CDTF">2010-12-21T21:17:26Z</dcterms:created>
  <dcterms:modified xsi:type="dcterms:W3CDTF">2011-01-14T10:19:13Z</dcterms:modified>
</cp:coreProperties>
</file>